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0" r:id="rId6"/>
    <p:sldId id="345" r:id="rId7"/>
    <p:sldId id="257" r:id="rId8"/>
    <p:sldId id="350" r:id="rId9"/>
    <p:sldId id="351" r:id="rId10"/>
    <p:sldId id="346" r:id="rId11"/>
    <p:sldId id="261" r:id="rId12"/>
    <p:sldId id="349" r:id="rId13"/>
    <p:sldId id="347" r:id="rId14"/>
    <p:sldId id="342" r:id="rId15"/>
    <p:sldId id="343" r:id="rId16"/>
    <p:sldId id="267" r:id="rId17"/>
    <p:sldId id="270" r:id="rId18"/>
    <p:sldId id="266" r:id="rId19"/>
    <p:sldId id="352" r:id="rId20"/>
    <p:sldId id="263" r:id="rId21"/>
    <p:sldId id="264" r:id="rId22"/>
    <p:sldId id="25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B"/>
    <a:srgbClr val="00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E25DD-18F6-43FB-88F8-028655C5385F}" v="2" dt="2024-05-16T20:00:1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ikko Olli" userId="9567bb91-715a-4a99-9c76-6eb541dd8c47" providerId="ADAL" clId="{654E25DD-18F6-43FB-88F8-028655C5385F}"/>
    <pc:docChg chg="undo redo custSel addSld modSld">
      <pc:chgData name="Savikko Olli" userId="9567bb91-715a-4a99-9c76-6eb541dd8c47" providerId="ADAL" clId="{654E25DD-18F6-43FB-88F8-028655C5385F}" dt="2024-05-16T20:03:22.940" v="3878" actId="5793"/>
      <pc:docMkLst>
        <pc:docMk/>
      </pc:docMkLst>
      <pc:sldChg chg="modSp mod">
        <pc:chgData name="Savikko Olli" userId="9567bb91-715a-4a99-9c76-6eb541dd8c47" providerId="ADAL" clId="{654E25DD-18F6-43FB-88F8-028655C5385F}" dt="2024-05-14T10:17:36.613" v="3608" actId="5793"/>
        <pc:sldMkLst>
          <pc:docMk/>
          <pc:sldMk cId="3703582511" sldId="256"/>
        </pc:sldMkLst>
        <pc:spChg chg="mod">
          <ac:chgData name="Savikko Olli" userId="9567bb91-715a-4a99-9c76-6eb541dd8c47" providerId="ADAL" clId="{654E25DD-18F6-43FB-88F8-028655C5385F}" dt="2024-05-14T10:17:36.613" v="3608" actId="5793"/>
          <ac:spMkLst>
            <pc:docMk/>
            <pc:sldMk cId="3703582511" sldId="256"/>
            <ac:spMk id="3" creationId="{0BA22B6D-4637-46BF-8D2B-3A0304712BEE}"/>
          </ac:spMkLst>
        </pc:spChg>
      </pc:sldChg>
      <pc:sldChg chg="addSp delSp modSp mod">
        <pc:chgData name="Savikko Olli" userId="9567bb91-715a-4a99-9c76-6eb541dd8c47" providerId="ADAL" clId="{654E25DD-18F6-43FB-88F8-028655C5385F}" dt="2024-05-14T09:39:46.546" v="3088" actId="962"/>
        <pc:sldMkLst>
          <pc:docMk/>
          <pc:sldMk cId="4264921839" sldId="257"/>
        </pc:sldMkLst>
        <pc:spChg chg="add del mod">
          <ac:chgData name="Savikko Olli" userId="9567bb91-715a-4a99-9c76-6eb541dd8c47" providerId="ADAL" clId="{654E25DD-18F6-43FB-88F8-028655C5385F}" dt="2024-05-14T09:39:43.251" v="3086" actId="931"/>
          <ac:spMkLst>
            <pc:docMk/>
            <pc:sldMk cId="4264921839" sldId="257"/>
            <ac:spMk id="5" creationId="{5E6836DA-38AE-4E63-AC84-F0A78BC6F676}"/>
          </ac:spMkLst>
        </pc:spChg>
        <pc:picChg chg="add mod">
          <ac:chgData name="Savikko Olli" userId="9567bb91-715a-4a99-9c76-6eb541dd8c47" providerId="ADAL" clId="{654E25DD-18F6-43FB-88F8-028655C5385F}" dt="2024-05-14T09:39:46.546" v="3088" actId="962"/>
          <ac:picMkLst>
            <pc:docMk/>
            <pc:sldMk cId="4264921839" sldId="257"/>
            <ac:picMk id="7" creationId="{4CE30673-31B2-0AAB-55B5-D7329AF25756}"/>
          </ac:picMkLst>
        </pc:picChg>
        <pc:picChg chg="del">
          <ac:chgData name="Savikko Olli" userId="9567bb91-715a-4a99-9c76-6eb541dd8c47" providerId="ADAL" clId="{654E25DD-18F6-43FB-88F8-028655C5385F}" dt="2024-05-14T09:39:33.241" v="3085" actId="478"/>
          <ac:picMkLst>
            <pc:docMk/>
            <pc:sldMk cId="4264921839" sldId="257"/>
            <ac:picMk id="14" creationId="{E1CF4AA7-924B-00EB-E77C-115943DE9455}"/>
          </ac:picMkLst>
        </pc:picChg>
      </pc:sldChg>
      <pc:sldChg chg="modSp mod">
        <pc:chgData name="Savikko Olli" userId="9567bb91-715a-4a99-9c76-6eb541dd8c47" providerId="ADAL" clId="{654E25DD-18F6-43FB-88F8-028655C5385F}" dt="2024-05-16T20:03:22.940" v="3878" actId="5793"/>
        <pc:sldMkLst>
          <pc:docMk/>
          <pc:sldMk cId="3847648017" sldId="264"/>
        </pc:sldMkLst>
        <pc:spChg chg="mod">
          <ac:chgData name="Savikko Olli" userId="9567bb91-715a-4a99-9c76-6eb541dd8c47" providerId="ADAL" clId="{654E25DD-18F6-43FB-88F8-028655C5385F}" dt="2024-05-16T20:03:22.940" v="3878" actId="5793"/>
          <ac:spMkLst>
            <pc:docMk/>
            <pc:sldMk cId="3847648017" sldId="264"/>
            <ac:spMk id="3" creationId="{07DC7C10-1A29-4445-A3F0-4C31BEE1A655}"/>
          </ac:spMkLst>
        </pc:spChg>
      </pc:sldChg>
      <pc:sldChg chg="modSp mod">
        <pc:chgData name="Savikko Olli" userId="9567bb91-715a-4a99-9c76-6eb541dd8c47" providerId="ADAL" clId="{654E25DD-18F6-43FB-88F8-028655C5385F}" dt="2024-05-14T10:09:06.072" v="3451" actId="21"/>
        <pc:sldMkLst>
          <pc:docMk/>
          <pc:sldMk cId="4145350848" sldId="266"/>
        </pc:sldMkLst>
        <pc:spChg chg="mod">
          <ac:chgData name="Savikko Olli" userId="9567bb91-715a-4a99-9c76-6eb541dd8c47" providerId="ADAL" clId="{654E25DD-18F6-43FB-88F8-028655C5385F}" dt="2024-05-14T10:09:06.072" v="3451" actId="21"/>
          <ac:spMkLst>
            <pc:docMk/>
            <pc:sldMk cId="4145350848" sldId="266"/>
            <ac:spMk id="9" creationId="{0F38D1DD-B517-45C5-A632-7C6ABC1C4CEC}"/>
          </ac:spMkLst>
        </pc:spChg>
      </pc:sldChg>
      <pc:sldChg chg="modSp mod">
        <pc:chgData name="Savikko Olli" userId="9567bb91-715a-4a99-9c76-6eb541dd8c47" providerId="ADAL" clId="{654E25DD-18F6-43FB-88F8-028655C5385F}" dt="2024-05-15T06:46:47.057" v="3843" actId="20577"/>
        <pc:sldMkLst>
          <pc:docMk/>
          <pc:sldMk cId="2481268891" sldId="270"/>
        </pc:sldMkLst>
        <pc:spChg chg="mod">
          <ac:chgData name="Savikko Olli" userId="9567bb91-715a-4a99-9c76-6eb541dd8c47" providerId="ADAL" clId="{654E25DD-18F6-43FB-88F8-028655C5385F}" dt="2024-05-15T06:46:47.057" v="3843" actId="20577"/>
          <ac:spMkLst>
            <pc:docMk/>
            <pc:sldMk cId="2481268891" sldId="270"/>
            <ac:spMk id="3" creationId="{07DC7C10-1A29-4445-A3F0-4C31BEE1A655}"/>
          </ac:spMkLst>
        </pc:spChg>
      </pc:sldChg>
      <pc:sldChg chg="modSp mod">
        <pc:chgData name="Savikko Olli" userId="9567bb91-715a-4a99-9c76-6eb541dd8c47" providerId="ADAL" clId="{654E25DD-18F6-43FB-88F8-028655C5385F}" dt="2024-04-30T13:47:21.388" v="3084" actId="403"/>
        <pc:sldMkLst>
          <pc:docMk/>
          <pc:sldMk cId="2788404517" sldId="345"/>
        </pc:sldMkLst>
        <pc:spChg chg="mod">
          <ac:chgData name="Savikko Olli" userId="9567bb91-715a-4a99-9c76-6eb541dd8c47" providerId="ADAL" clId="{654E25DD-18F6-43FB-88F8-028655C5385F}" dt="2024-04-30T13:47:21.388" v="3084" actId="403"/>
          <ac:spMkLst>
            <pc:docMk/>
            <pc:sldMk cId="2788404517" sldId="345"/>
            <ac:spMk id="6" creationId="{C3D11DDF-A88F-90C4-F81F-67F9F766354F}"/>
          </ac:spMkLst>
        </pc:spChg>
      </pc:sldChg>
      <pc:sldChg chg="modSp mod">
        <pc:chgData name="Savikko Olli" userId="9567bb91-715a-4a99-9c76-6eb541dd8c47" providerId="ADAL" clId="{654E25DD-18F6-43FB-88F8-028655C5385F}" dt="2024-05-14T09:55:19.027" v="3285" actId="20577"/>
        <pc:sldMkLst>
          <pc:docMk/>
          <pc:sldMk cId="2010814848" sldId="349"/>
        </pc:sldMkLst>
        <pc:spChg chg="mod">
          <ac:chgData name="Savikko Olli" userId="9567bb91-715a-4a99-9c76-6eb541dd8c47" providerId="ADAL" clId="{654E25DD-18F6-43FB-88F8-028655C5385F}" dt="2024-04-29T07:30:05.213" v="1" actId="20577"/>
          <ac:spMkLst>
            <pc:docMk/>
            <pc:sldMk cId="2010814848" sldId="349"/>
            <ac:spMk id="3" creationId="{07DC7C10-1A29-4445-A3F0-4C31BEE1A655}"/>
          </ac:spMkLst>
        </pc:spChg>
        <pc:spChg chg="mod">
          <ac:chgData name="Savikko Olli" userId="9567bb91-715a-4a99-9c76-6eb541dd8c47" providerId="ADAL" clId="{654E25DD-18F6-43FB-88F8-028655C5385F}" dt="2024-05-14T09:55:19.027" v="3285" actId="20577"/>
          <ac:spMkLst>
            <pc:docMk/>
            <pc:sldMk cId="2010814848" sldId="349"/>
            <ac:spMk id="9" creationId="{70C1264D-0D10-8387-5546-E115773E657D}"/>
          </ac:spMkLst>
        </pc:spChg>
      </pc:sldChg>
      <pc:sldChg chg="addSp delSp modSp add mod modClrScheme chgLayout">
        <pc:chgData name="Savikko Olli" userId="9567bb91-715a-4a99-9c76-6eb541dd8c47" providerId="ADAL" clId="{654E25DD-18F6-43FB-88F8-028655C5385F}" dt="2024-05-15T06:44:10.857" v="3836" actId="20577"/>
        <pc:sldMkLst>
          <pc:docMk/>
          <pc:sldMk cId="1738934228" sldId="352"/>
        </pc:sldMkLst>
        <pc:spChg chg="mod ord">
          <ac:chgData name="Savikko Olli" userId="9567bb91-715a-4a99-9c76-6eb541dd8c47" providerId="ADAL" clId="{654E25DD-18F6-43FB-88F8-028655C5385F}" dt="2024-04-30T13:17:36.433" v="1617" actId="700"/>
          <ac:spMkLst>
            <pc:docMk/>
            <pc:sldMk cId="1738934228" sldId="352"/>
            <ac:spMk id="2" creationId="{971F7490-3416-4970-A559-47F48250E9FC}"/>
          </ac:spMkLst>
        </pc:spChg>
        <pc:spChg chg="add del mod ord">
          <ac:chgData name="Savikko Olli" userId="9567bb91-715a-4a99-9c76-6eb541dd8c47" providerId="ADAL" clId="{654E25DD-18F6-43FB-88F8-028655C5385F}" dt="2024-04-30T13:17:36.433" v="1617" actId="700"/>
          <ac:spMkLst>
            <pc:docMk/>
            <pc:sldMk cId="1738934228" sldId="352"/>
            <ac:spMk id="5" creationId="{C043810A-A9F8-33A4-8893-CB13AE29427E}"/>
          </ac:spMkLst>
        </pc:spChg>
        <pc:spChg chg="add mod ord">
          <ac:chgData name="Savikko Olli" userId="9567bb91-715a-4a99-9c76-6eb541dd8c47" providerId="ADAL" clId="{654E25DD-18F6-43FB-88F8-028655C5385F}" dt="2024-05-15T06:44:10.857" v="3836" actId="20577"/>
          <ac:spMkLst>
            <pc:docMk/>
            <pc:sldMk cId="1738934228" sldId="352"/>
            <ac:spMk id="6" creationId="{3D8692B2-4EBF-D179-A38E-883BD0BB460C}"/>
          </ac:spMkLst>
        </pc:spChg>
        <pc:spChg chg="mod ord">
          <ac:chgData name="Savikko Olli" userId="9567bb91-715a-4a99-9c76-6eb541dd8c47" providerId="ADAL" clId="{654E25DD-18F6-43FB-88F8-028655C5385F}" dt="2024-05-14T10:13:26.759" v="3515" actId="21"/>
          <ac:spMkLst>
            <pc:docMk/>
            <pc:sldMk cId="1738934228" sldId="352"/>
            <ac:spMk id="9" creationId="{0F38D1DD-B517-45C5-A632-7C6ABC1C4CEC}"/>
          </ac:spMkLst>
        </pc:spChg>
        <pc:picChg chg="del">
          <ac:chgData name="Savikko Olli" userId="9567bb91-715a-4a99-9c76-6eb541dd8c47" providerId="ADAL" clId="{654E25DD-18F6-43FB-88F8-028655C5385F}" dt="2024-04-30T13:17:25.304" v="1616" actId="478"/>
          <ac:picMkLst>
            <pc:docMk/>
            <pc:sldMk cId="1738934228" sldId="352"/>
            <ac:picMk id="4" creationId="{6D642E4B-336B-4F91-AB18-49231A4850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B625-84C5-4C18-9ADA-521D3157B06E}" type="datetimeFigureOut">
              <a:rPr lang="fi-FI" smtClean="0"/>
              <a:t>16.5.2024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16.5.2024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16.5.2024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16.5.2024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16.5.2024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16.5.2024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16.5.2024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hf.com/en/static/20840/research-on-small-area-games" TargetMode="External"/><Relationship Id="rId2" Type="http://schemas.openxmlformats.org/officeDocument/2006/relationships/hyperlink" Target="https://storage.googleapis.com/valo-production/2016/12/asiantuntijatyo-urheilijan-polun-lapsuusvaiheen-maarittelemiseksi-tutkimustiedon-pohjalta-2012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sahockey.com/news_article/show/354670" TargetMode="External"/><Relationship Id="rId5" Type="http://schemas.openxmlformats.org/officeDocument/2006/relationships/hyperlink" Target="https://www.usahockey.com/news_article/show/472676-video-quantifies-cross-ice-advantages" TargetMode="External"/><Relationship Id="rId4" Type="http://schemas.openxmlformats.org/officeDocument/2006/relationships/hyperlink" Target="https://www.liikuntaneuvosto.fi/tapahtuma/liitu-tutkimuksen2022-tulosten-julkistamine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1C2ED-A644-425D-B301-F929DA929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2" y="4409630"/>
            <a:ext cx="10695709" cy="1185504"/>
          </a:xfrm>
        </p:spPr>
        <p:txBody>
          <a:bodyPr/>
          <a:lstStyle/>
          <a:p>
            <a:r>
              <a:rPr lang="fi-FI" dirty="0"/>
              <a:t>Lasten pelaamisen ohjeistus</a:t>
            </a:r>
            <a:br>
              <a:rPr lang="fi-FI" dirty="0"/>
            </a:br>
            <a:r>
              <a:rPr lang="fi-FI" dirty="0"/>
              <a:t>u9-u12 ikäluokat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A22B6D-4637-46BF-8D2B-3A0304712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300" dirty="0">
                <a:solidFill>
                  <a:schemeClr val="bg1"/>
                </a:solidFill>
              </a:rPr>
              <a:t>Juniorikiekkovaliokunta</a:t>
            </a:r>
          </a:p>
          <a:p>
            <a:r>
              <a:rPr lang="fi-FI" dirty="0"/>
              <a:t>Toukokuu 2024</a:t>
            </a:r>
            <a:r>
              <a:rPr lang="fi-FI" sz="13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5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3">
            <a:extLst>
              <a:ext uri="{FF2B5EF4-FFF2-40B4-BE49-F238E27FC236}">
                <a16:creationId xmlns:a16="http://schemas.microsoft.com/office/drawing/2014/main" id="{E9E4BC1B-0EFE-5998-D964-906D887286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7273" b="12091"/>
          <a:stretch/>
        </p:blipFill>
        <p:spPr bwMode="auto">
          <a:xfrm>
            <a:off x="5911274" y="2116499"/>
            <a:ext cx="5717482" cy="27035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isällön paikkamerkki 3" descr="Kuva, joka sisältää kohteen istuminen, valokuva, katsominen, valkoinen&#10;&#10;Kuvaus luotu automaattisesti">
            <a:extLst>
              <a:ext uri="{FF2B5EF4-FFF2-40B4-BE49-F238E27FC236}">
                <a16:creationId xmlns:a16="http://schemas.microsoft.com/office/drawing/2014/main" id="{905ADEB5-45F7-766C-4F9D-4A46377239A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0" y="1845182"/>
            <a:ext cx="5341359" cy="2974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61FEB34-44CC-480D-F579-C3D6FBAE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Leijonaliigan pelaamismallit</a:t>
            </a:r>
            <a:endParaRPr lang="fi-FI" sz="3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453BDBE-EC6C-0637-9907-5FDE25BEC925}"/>
              </a:ext>
            </a:extLst>
          </p:cNvPr>
          <p:cNvSpPr txBox="1"/>
          <p:nvPr/>
        </p:nvSpPr>
        <p:spPr>
          <a:xfrm>
            <a:off x="2348033" y="4710545"/>
            <a:ext cx="131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4 - 4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1DD553C-A25E-384F-AEA5-5CD51B2CE842}"/>
              </a:ext>
            </a:extLst>
          </p:cNvPr>
          <p:cNvSpPr txBox="1"/>
          <p:nvPr/>
        </p:nvSpPr>
        <p:spPr>
          <a:xfrm>
            <a:off x="7577080" y="4710545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3 - 3</a:t>
            </a:r>
          </a:p>
        </p:txBody>
      </p:sp>
    </p:spTree>
    <p:extLst>
      <p:ext uri="{BB962C8B-B14F-4D97-AF65-F5344CB8AC3E}">
        <p14:creationId xmlns:p14="http://schemas.microsoft.com/office/powerpoint/2010/main" val="228859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D5B2D2-4FFB-4430-9CE1-8E827BCF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Leijonaliigan organisointimallit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5FD2E0ED-F562-2540-014C-D5D64121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85" y="1276350"/>
            <a:ext cx="2676525" cy="504825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E9C83B1-3ACD-1A49-9EA7-9E298BAB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44" y="1228725"/>
            <a:ext cx="2647950" cy="50958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0408F9F-E49F-4342-96F4-366BC04884B3}"/>
              </a:ext>
            </a:extLst>
          </p:cNvPr>
          <p:cNvSpPr txBox="1"/>
          <p:nvPr/>
        </p:nvSpPr>
        <p:spPr>
          <a:xfrm>
            <a:off x="2358936" y="2296063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4 - 4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B57C696-81F6-4345-AFBE-37905B14127E}"/>
              </a:ext>
            </a:extLst>
          </p:cNvPr>
          <p:cNvSpPr txBox="1"/>
          <p:nvPr/>
        </p:nvSpPr>
        <p:spPr>
          <a:xfrm>
            <a:off x="2485671" y="4860330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4 - 4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6A91EF-7506-4707-AC32-BE49A2A53E2D}"/>
              </a:ext>
            </a:extLst>
          </p:cNvPr>
          <p:cNvSpPr txBox="1"/>
          <p:nvPr/>
        </p:nvSpPr>
        <p:spPr>
          <a:xfrm>
            <a:off x="7295853" y="1755821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3 - 3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E3449C8-34DE-4CF0-B4C1-77B901A5AF52}"/>
              </a:ext>
            </a:extLst>
          </p:cNvPr>
          <p:cNvSpPr txBox="1"/>
          <p:nvPr/>
        </p:nvSpPr>
        <p:spPr>
          <a:xfrm>
            <a:off x="7295853" y="5183495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3 - 3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1DEB58-DAE3-47F2-9D66-C39B77E64ECD}"/>
              </a:ext>
            </a:extLst>
          </p:cNvPr>
          <p:cNvSpPr txBox="1"/>
          <p:nvPr/>
        </p:nvSpPr>
        <p:spPr>
          <a:xfrm>
            <a:off x="7295853" y="3382222"/>
            <a:ext cx="18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3 - 3</a:t>
            </a:r>
          </a:p>
        </p:txBody>
      </p:sp>
    </p:spTree>
    <p:extLst>
      <p:ext uri="{BB962C8B-B14F-4D97-AF65-F5344CB8AC3E}">
        <p14:creationId xmlns:p14="http://schemas.microsoft.com/office/powerpoint/2010/main" val="365462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92F834-7BBA-6F46-2C92-B82755F8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Leijonaliigan maali vaihtoehdot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E85A848-4D7A-7DC0-436C-B5B5C6F75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18" y="1530782"/>
            <a:ext cx="6340764" cy="4755574"/>
          </a:xfrm>
        </p:spPr>
      </p:pic>
    </p:spTree>
    <p:extLst>
      <p:ext uri="{BB962C8B-B14F-4D97-AF65-F5344CB8AC3E}">
        <p14:creationId xmlns:p14="http://schemas.microsoft.com/office/powerpoint/2010/main" val="90181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U11-u12 sarjatoiminta</a:t>
            </a:r>
          </a:p>
        </p:txBody>
      </p:sp>
    </p:spTree>
    <p:extLst>
      <p:ext uri="{BB962C8B-B14F-4D97-AF65-F5344CB8AC3E}">
        <p14:creationId xmlns:p14="http://schemas.microsoft.com/office/powerpoint/2010/main" val="228913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U11-U12 sarjatoiminta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Alueilla järjestettävää sarjatoimintaa. Ottelut pyritään järjestetään mahdollisimman kustannustehokkaasti matkustamisen osalta.</a:t>
            </a:r>
          </a:p>
          <a:p>
            <a:pPr lvl="1"/>
            <a:r>
              <a:rPr lang="fi-FI" dirty="0"/>
              <a:t>Jos sarjoihin ilmoittautuu riittävä määrä joukkueita, on alueilla mahdollisuus järjestää 1-3 sarjatasoa</a:t>
            </a:r>
          </a:p>
          <a:p>
            <a:pPr lvl="2"/>
            <a:r>
              <a:rPr lang="fi-FI" dirty="0"/>
              <a:t>Kahdella tasolla joukkueet tulee jakaa tasaisesti tasojen välillä</a:t>
            </a:r>
          </a:p>
          <a:p>
            <a:pPr lvl="2"/>
            <a:r>
              <a:rPr lang="fi-FI" dirty="0"/>
              <a:t>Kolmella tasolla joukkueiden tulee jakautua mahdollisille sarjatasoille 30%, 40%, 30% jaottelulla</a:t>
            </a:r>
          </a:p>
          <a:p>
            <a:pPr lvl="2"/>
            <a:r>
              <a:rPr lang="fi-FI" dirty="0"/>
              <a:t>Finaalipelejä ei järjestetä</a:t>
            </a:r>
          </a:p>
          <a:p>
            <a:pPr lvl="1"/>
            <a:r>
              <a:rPr lang="fi-FI" dirty="0"/>
              <a:t>Ottelumäärä 20-25 / joukkue / kausi</a:t>
            </a:r>
          </a:p>
          <a:p>
            <a:pPr lvl="2"/>
            <a:r>
              <a:rPr lang="fi-FI" dirty="0"/>
              <a:t>U11 –ikäluokassa 50% otteluista pienpeleinä</a:t>
            </a:r>
          </a:p>
          <a:p>
            <a:pPr lvl="2"/>
            <a:r>
              <a:rPr lang="fi-FI" dirty="0"/>
              <a:t>U12 –ikäluokassa 30% otteluista pienpeleinä</a:t>
            </a:r>
          </a:p>
          <a:p>
            <a:pPr lvl="2"/>
            <a:r>
              <a:rPr lang="fi-FI" dirty="0"/>
              <a:t>Sarjaotteluita voidaan järjestää turnausmuotoisina tapahtumina</a:t>
            </a:r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7B4BEB-8727-732E-0A67-A335B5C5CD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Tulospalvelu ja tilastointi</a:t>
            </a:r>
          </a:p>
          <a:p>
            <a:pPr lvl="1"/>
            <a:r>
              <a:rPr lang="fi-FI" dirty="0"/>
              <a:t>Peleistä julkaistaan tulokset, ottelukohtaista tulosseurantaa ei julkaista</a:t>
            </a:r>
          </a:p>
          <a:p>
            <a:pPr lvl="1"/>
            <a:r>
              <a:rPr lang="fi-FI" dirty="0"/>
              <a:t>Sarjataulukoita ei julkaista</a:t>
            </a:r>
          </a:p>
          <a:p>
            <a:pPr lvl="1"/>
            <a:r>
              <a:rPr lang="fi-FI" dirty="0"/>
              <a:t>Pelaajakohtaista tilastointia ei julkaista</a:t>
            </a:r>
          </a:p>
          <a:p>
            <a:pPr lvl="1"/>
            <a:r>
              <a:rPr lang="fi-FI" dirty="0"/>
              <a:t>Seurojen tulee tehdä pelaajien kokoonpanot palvelusivuille ison kentän peleistä</a:t>
            </a:r>
          </a:p>
          <a:p>
            <a:pPr lvl="2"/>
            <a:r>
              <a:rPr lang="fi-FI" dirty="0"/>
              <a:t>Jokaisessa ison kentän pelistä tehdään reaaliaikainen tulospalvelu</a:t>
            </a:r>
          </a:p>
          <a:p>
            <a:pPr lvl="2"/>
            <a:r>
              <a:rPr lang="fi-FI" dirty="0"/>
              <a:t>Pienpeleissä kotijoukkue merkitsee palvelusivustolle ottelun lopputuloksen (erävoitot)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26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D642E4B-336B-4F91-AB18-49231A4850F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1005458"/>
            <a:ext cx="5181600" cy="2772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71F7490-3416-4970-A559-47F4825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</p:spPr>
        <p:txBody>
          <a:bodyPr anchor="t">
            <a:noAutofit/>
          </a:bodyPr>
          <a:lstStyle/>
          <a:p>
            <a:r>
              <a:rPr lang="fi-FI" dirty="0"/>
              <a:t>U11 ja U12 PIENPELIT OSANA SARJATOIMINTAA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38D1DD-B517-45C5-A632-7C6ABC1C4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542033"/>
            <a:ext cx="7562274" cy="4536649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dirty="0" err="1"/>
              <a:t>Ottelut</a:t>
            </a:r>
            <a:r>
              <a:rPr lang="en-US" dirty="0"/>
              <a:t> </a:t>
            </a:r>
            <a:r>
              <a:rPr lang="en-US" dirty="0" err="1"/>
              <a:t>pelataan</a:t>
            </a:r>
            <a:r>
              <a:rPr lang="en-US" dirty="0"/>
              <a:t> </a:t>
            </a:r>
            <a:r>
              <a:rPr lang="en-US" dirty="0" err="1"/>
              <a:t>poikittain</a:t>
            </a:r>
            <a:r>
              <a:rPr lang="en-US" dirty="0"/>
              <a:t> 1/3 </a:t>
            </a:r>
            <a:r>
              <a:rPr lang="en-US" dirty="0" err="1"/>
              <a:t>kenttä</a:t>
            </a:r>
            <a:r>
              <a:rPr lang="en-US" dirty="0"/>
              <a:t> 3 </a:t>
            </a:r>
            <a:r>
              <a:rPr lang="en-US" dirty="0" err="1"/>
              <a:t>vastaan</a:t>
            </a:r>
            <a:r>
              <a:rPr lang="en-US" dirty="0"/>
              <a:t> 3</a:t>
            </a:r>
          </a:p>
          <a:p>
            <a:pPr lvl="1"/>
            <a:r>
              <a:rPr lang="en-US" dirty="0" err="1"/>
              <a:t>Keskialue</a:t>
            </a:r>
            <a:r>
              <a:rPr lang="en-US" dirty="0"/>
              <a:t> on </a:t>
            </a:r>
            <a:r>
              <a:rPr lang="en-US" dirty="0" err="1"/>
              <a:t>vaihtoalue</a:t>
            </a:r>
            <a:endParaRPr lang="en-US" dirty="0"/>
          </a:p>
          <a:p>
            <a:pPr lvl="1"/>
            <a:r>
              <a:rPr lang="en-US" dirty="0" err="1"/>
              <a:t>Normaalikokoiset</a:t>
            </a:r>
            <a:r>
              <a:rPr lang="en-US" dirty="0"/>
              <a:t> </a:t>
            </a:r>
            <a:r>
              <a:rPr lang="en-US" dirty="0" err="1"/>
              <a:t>maalit</a:t>
            </a:r>
            <a:r>
              <a:rPr lang="en-US" dirty="0"/>
              <a:t> </a:t>
            </a:r>
            <a:r>
              <a:rPr lang="en-US" dirty="0" err="1"/>
              <a:t>sijoitetaan</a:t>
            </a:r>
            <a:r>
              <a:rPr lang="en-US" dirty="0"/>
              <a:t> B-</a:t>
            </a:r>
            <a:r>
              <a:rPr lang="en-US" dirty="0" err="1"/>
              <a:t>pisteen</a:t>
            </a:r>
            <a:r>
              <a:rPr lang="en-US" dirty="0"/>
              <a:t> </a:t>
            </a:r>
            <a:r>
              <a:rPr lang="en-US" dirty="0" err="1"/>
              <a:t>kaarille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Tulospalveluun merkitään joukkueiden erävoitot</a:t>
            </a:r>
          </a:p>
          <a:p>
            <a:pPr lvl="1"/>
            <a:r>
              <a:rPr lang="fi-FI" dirty="0"/>
              <a:t>Ottelussa pelataan yhteensä 4 tai 6 erää</a:t>
            </a:r>
          </a:p>
          <a:p>
            <a:pPr lvl="1"/>
            <a:r>
              <a:rPr lang="fi-FI" dirty="0"/>
              <a:t>Jokainen erä alkaa tilanteesta 0-0</a:t>
            </a:r>
          </a:p>
          <a:p>
            <a:pPr lvl="1"/>
            <a:r>
              <a:rPr lang="fi-FI" dirty="0"/>
              <a:t>Tasatilanteessa kummallekaan joukkueelle ei tule merkintää</a:t>
            </a:r>
          </a:p>
          <a:p>
            <a:pPr marL="0" indent="0">
              <a:buNone/>
            </a:pPr>
            <a:r>
              <a:rPr lang="fi-FI" dirty="0"/>
              <a:t>Ottelutapahtuma koostuu eristä seuraavasti</a:t>
            </a:r>
          </a:p>
          <a:p>
            <a:pPr lvl="1"/>
            <a:r>
              <a:rPr lang="fi-FI" dirty="0"/>
              <a:t>Tunnin (50 min) vuoro, pelataan 2 x 20 min (5 min tauko) suoraa aikaa</a:t>
            </a:r>
          </a:p>
          <a:p>
            <a:pPr lvl="3"/>
            <a:r>
              <a:rPr lang="fi-FI" dirty="0"/>
              <a:t>Kahden erän peleissä: tauolla toinen joukkue vaihtaa peliryhmät päittäin toiseen kaukaloon, näin kohdataan eri vastustaja</a:t>
            </a:r>
          </a:p>
          <a:p>
            <a:pPr lvl="1"/>
            <a:r>
              <a:rPr lang="fi-FI" dirty="0"/>
              <a:t>1,5 tunnin (1 h 15 min) vuoro, pelataan 3 x 20 min (5 min tauko) suoraa aikaa</a:t>
            </a:r>
          </a:p>
          <a:p>
            <a:pPr lvl="3"/>
            <a:r>
              <a:rPr lang="fi-FI" dirty="0"/>
              <a:t>Kolmen erän peleissä, kolmanteen erään joukkueet voidaan sekoittaa uudelleen tai pelata 1.erän tavoin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5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F7490-3416-4970-A559-47F48250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fi-FI" dirty="0"/>
              <a:t>U11 ja U12 PIENPELIT OSANA SARJATOIMINTAA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38D1DD-B517-45C5-A632-7C6ABC1C4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458000"/>
            <a:ext cx="5334001" cy="4201200"/>
          </a:xfrm>
        </p:spPr>
        <p:txBody>
          <a:bodyPr vert="horz" lIns="0" tIns="0" rIns="0" bIns="0" rtlCol="0">
            <a:noAutofit/>
          </a:bodyPr>
          <a:lstStyle/>
          <a:p>
            <a:pPr marL="47625" indent="0">
              <a:buNone/>
            </a:pPr>
            <a:r>
              <a:rPr lang="en-US" dirty="0"/>
              <a:t>Pelin </a:t>
            </a:r>
            <a:r>
              <a:rPr lang="en-US" dirty="0" err="1"/>
              <a:t>käynnistäminen</a:t>
            </a:r>
            <a:endParaRPr lang="en-US" dirty="0"/>
          </a:p>
          <a:p>
            <a:pPr marL="552450" lvl="1" indent="-285750"/>
            <a:r>
              <a:rPr lang="en-US" dirty="0" err="1"/>
              <a:t>Ottelu</a:t>
            </a:r>
            <a:r>
              <a:rPr lang="en-US" dirty="0"/>
              <a:t> </a:t>
            </a:r>
            <a:r>
              <a:rPr lang="en-US" dirty="0" err="1"/>
              <a:t>alkaa</a:t>
            </a:r>
            <a:r>
              <a:rPr lang="en-US" dirty="0"/>
              <a:t> </a:t>
            </a:r>
            <a:r>
              <a:rPr lang="en-US" dirty="0" err="1"/>
              <a:t>keskialoituksella</a:t>
            </a:r>
            <a:endParaRPr lang="en-US" dirty="0"/>
          </a:p>
          <a:p>
            <a:pPr marL="552450" lvl="1" indent="-285750"/>
            <a:r>
              <a:rPr lang="en-US" dirty="0" err="1"/>
              <a:t>Maalin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peliä</a:t>
            </a:r>
            <a:r>
              <a:rPr lang="en-US" dirty="0"/>
              <a:t> </a:t>
            </a:r>
            <a:r>
              <a:rPr lang="en-US" dirty="0" err="1"/>
              <a:t>jatketaan</a:t>
            </a:r>
            <a:r>
              <a:rPr lang="en-US" dirty="0"/>
              <a:t> </a:t>
            </a:r>
            <a:r>
              <a:rPr lang="en-US" dirty="0" err="1"/>
              <a:t>keskialoituksella</a:t>
            </a:r>
            <a:r>
              <a:rPr lang="en-US" dirty="0"/>
              <a:t>, </a:t>
            </a:r>
            <a:r>
              <a:rPr lang="en-US" dirty="0" err="1"/>
              <a:t>kun</a:t>
            </a:r>
            <a:endParaRPr lang="en-US" dirty="0"/>
          </a:p>
          <a:p>
            <a:pPr marL="1000125" lvl="3" indent="-285750"/>
            <a:r>
              <a:rPr lang="en-US" sz="1400" dirty="0" err="1"/>
              <a:t>Molempien</a:t>
            </a:r>
            <a:r>
              <a:rPr lang="en-US" sz="1400" dirty="0"/>
              <a:t> </a:t>
            </a:r>
            <a:r>
              <a:rPr lang="en-US" sz="1400" dirty="0" err="1"/>
              <a:t>joukkueiden</a:t>
            </a:r>
            <a:r>
              <a:rPr lang="en-US" sz="1400" dirty="0"/>
              <a:t> </a:t>
            </a:r>
            <a:r>
              <a:rPr lang="en-US" sz="1400" dirty="0" err="1"/>
              <a:t>kaikki</a:t>
            </a:r>
            <a:r>
              <a:rPr lang="en-US" sz="1400" dirty="0"/>
              <a:t> 3 </a:t>
            </a:r>
            <a:r>
              <a:rPr lang="en-US" sz="1400" dirty="0" err="1"/>
              <a:t>pelaajaa</a:t>
            </a:r>
            <a:r>
              <a:rPr lang="en-US" sz="1400" dirty="0"/>
              <a:t> </a:t>
            </a:r>
            <a:r>
              <a:rPr lang="en-US" sz="1400" dirty="0" err="1"/>
              <a:t>ovat</a:t>
            </a:r>
            <a:r>
              <a:rPr lang="en-US" sz="1400" dirty="0"/>
              <a:t> </a:t>
            </a:r>
            <a:r>
              <a:rPr lang="en-US" sz="1400" dirty="0" err="1"/>
              <a:t>omalla</a:t>
            </a:r>
            <a:r>
              <a:rPr lang="en-US" sz="1400" dirty="0"/>
              <a:t> </a:t>
            </a:r>
            <a:r>
              <a:rPr lang="en-US" sz="1400" dirty="0" err="1"/>
              <a:t>kenttäpuoliskolla</a:t>
            </a:r>
            <a:endParaRPr lang="en-US" sz="1400" dirty="0"/>
          </a:p>
          <a:p>
            <a:pPr marL="1000125" lvl="3" indent="-285750"/>
            <a:r>
              <a:rPr lang="en-US" sz="1400" dirty="0" err="1"/>
              <a:t>Molempien</a:t>
            </a:r>
            <a:r>
              <a:rPr lang="en-US" sz="1400" dirty="0"/>
              <a:t> </a:t>
            </a:r>
            <a:r>
              <a:rPr lang="en-US" sz="1400" dirty="0" err="1"/>
              <a:t>joukkueiden</a:t>
            </a:r>
            <a:r>
              <a:rPr lang="en-US" sz="1400" dirty="0"/>
              <a:t> </a:t>
            </a:r>
            <a:r>
              <a:rPr lang="en-US" sz="1400" dirty="0" err="1"/>
              <a:t>ensimmäiset</a:t>
            </a:r>
            <a:r>
              <a:rPr lang="en-US" sz="1400" dirty="0"/>
              <a:t> </a:t>
            </a:r>
            <a:r>
              <a:rPr lang="en-US" sz="1400" dirty="0" err="1"/>
              <a:t>pelaajat</a:t>
            </a:r>
            <a:r>
              <a:rPr lang="en-US" sz="1400" dirty="0"/>
              <a:t> </a:t>
            </a:r>
            <a:r>
              <a:rPr lang="en-US" sz="1400" dirty="0" err="1"/>
              <a:t>ovat</a:t>
            </a:r>
            <a:r>
              <a:rPr lang="en-US" sz="1400" dirty="0"/>
              <a:t> </a:t>
            </a:r>
            <a:r>
              <a:rPr lang="en-US" sz="1400" dirty="0" err="1"/>
              <a:t>vastakkain</a:t>
            </a:r>
            <a:r>
              <a:rPr lang="en-US" sz="1400" dirty="0"/>
              <a:t> </a:t>
            </a:r>
            <a:r>
              <a:rPr lang="en-US" sz="1400" dirty="0" err="1"/>
              <a:t>valmiina</a:t>
            </a:r>
            <a:r>
              <a:rPr lang="en-US" sz="1400" dirty="0"/>
              <a:t> </a:t>
            </a:r>
            <a:r>
              <a:rPr lang="en-US" sz="1400" dirty="0" err="1"/>
              <a:t>keskialoitukseen</a:t>
            </a:r>
            <a:endParaRPr lang="en-US" sz="1400" dirty="0"/>
          </a:p>
          <a:p>
            <a:pPr marL="552450" lvl="1" indent="-285750"/>
            <a:r>
              <a:rPr lang="en-US" dirty="0"/>
              <a:t>Jos </a:t>
            </a:r>
            <a:r>
              <a:rPr lang="en-US" dirty="0" err="1"/>
              <a:t>maalivahti</a:t>
            </a:r>
            <a:r>
              <a:rPr lang="en-US" dirty="0"/>
              <a:t> </a:t>
            </a:r>
            <a:r>
              <a:rPr lang="en-US" dirty="0" err="1"/>
              <a:t>sulkee</a:t>
            </a:r>
            <a:r>
              <a:rPr lang="en-US" dirty="0"/>
              <a:t> </a:t>
            </a:r>
            <a:r>
              <a:rPr lang="en-US" dirty="0" err="1"/>
              <a:t>kiekon</a:t>
            </a:r>
            <a:r>
              <a:rPr lang="en-US" dirty="0"/>
              <a:t>, </a:t>
            </a:r>
            <a:r>
              <a:rPr lang="en-US" dirty="0" err="1"/>
              <a:t>vetäytyy</a:t>
            </a:r>
            <a:r>
              <a:rPr lang="en-US" dirty="0"/>
              <a:t> </a:t>
            </a:r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joukkue</a:t>
            </a:r>
            <a:r>
              <a:rPr lang="en-US" dirty="0"/>
              <a:t> </a:t>
            </a:r>
            <a:r>
              <a:rPr lang="en-US" dirty="0" err="1"/>
              <a:t>kohti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kenttäpuoliskoa</a:t>
            </a:r>
            <a:r>
              <a:rPr lang="en-US" dirty="0"/>
              <a:t> ja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tilaa</a:t>
            </a:r>
            <a:r>
              <a:rPr lang="en-US" dirty="0"/>
              <a:t> </a:t>
            </a:r>
            <a:r>
              <a:rPr lang="en-US" dirty="0" err="1"/>
              <a:t>maalivahdille</a:t>
            </a:r>
            <a:r>
              <a:rPr lang="en-US" dirty="0"/>
              <a:t> </a:t>
            </a:r>
            <a:r>
              <a:rPr lang="en-US" dirty="0" err="1"/>
              <a:t>pelin</a:t>
            </a:r>
            <a:r>
              <a:rPr lang="en-US" dirty="0"/>
              <a:t> </a:t>
            </a:r>
            <a:r>
              <a:rPr lang="en-US" dirty="0" err="1"/>
              <a:t>käynnistämiseen</a:t>
            </a:r>
            <a:endParaRPr lang="en-US" dirty="0"/>
          </a:p>
          <a:p>
            <a:pPr marL="552450" lvl="1" indent="-285750"/>
            <a:r>
              <a:rPr lang="fi-FI" dirty="0"/>
              <a:t>Jos kiekko menee yli pelialueelta, tuomari heittää uuden kiekon peliin, kohtaan josta kiekko ylitti kentän rajan</a:t>
            </a:r>
            <a:endParaRPr lang="en-US" dirty="0"/>
          </a:p>
          <a:p>
            <a:pPr marL="266700" lvl="1" indent="0">
              <a:buNone/>
            </a:pPr>
            <a:endParaRPr lang="en-US" b="0" dirty="0"/>
          </a:p>
          <a:p>
            <a:pPr marL="733425" lvl="2" indent="-285750"/>
            <a:endParaRPr lang="en-US" dirty="0"/>
          </a:p>
          <a:p>
            <a:pPr lvl="1"/>
            <a:endParaRPr lang="en-US" b="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D8692B2-4EBF-D179-A38E-883BD0BB4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663242" cy="4201200"/>
          </a:xfrm>
        </p:spPr>
        <p:txBody>
          <a:bodyPr/>
          <a:lstStyle/>
          <a:p>
            <a:pPr marL="47625" indent="0">
              <a:buNone/>
            </a:pPr>
            <a:r>
              <a:rPr lang="en-US" dirty="0" err="1"/>
              <a:t>Vaihtaminen</a:t>
            </a:r>
            <a:r>
              <a:rPr lang="en-US" dirty="0"/>
              <a:t> ja </a:t>
            </a:r>
            <a:r>
              <a:rPr lang="en-US" dirty="0" err="1"/>
              <a:t>tasapuolinen</a:t>
            </a:r>
            <a:r>
              <a:rPr lang="en-US" dirty="0"/>
              <a:t> </a:t>
            </a:r>
            <a:r>
              <a:rPr lang="en-US" dirty="0" err="1"/>
              <a:t>peluuttaminen</a:t>
            </a:r>
            <a:endParaRPr lang="en-US" dirty="0"/>
          </a:p>
          <a:p>
            <a:pPr marL="552450" lvl="1" indent="-285750"/>
            <a:r>
              <a:rPr lang="en-US" b="0" dirty="0" err="1"/>
              <a:t>Pelaajien</a:t>
            </a:r>
            <a:r>
              <a:rPr lang="en-US" b="0" dirty="0"/>
              <a:t> </a:t>
            </a:r>
            <a:r>
              <a:rPr lang="en-US" b="0" dirty="0" err="1"/>
              <a:t>vaihtaminen</a:t>
            </a:r>
            <a:r>
              <a:rPr lang="en-US" b="0" dirty="0"/>
              <a:t> </a:t>
            </a:r>
            <a:r>
              <a:rPr lang="en-US" b="0" dirty="0" err="1"/>
              <a:t>tapahtuu</a:t>
            </a:r>
            <a:r>
              <a:rPr lang="en-US" b="0" dirty="0"/>
              <a:t> </a:t>
            </a:r>
            <a:r>
              <a:rPr lang="en-US" b="0" dirty="0" err="1"/>
              <a:t>lentävillä</a:t>
            </a:r>
            <a:r>
              <a:rPr lang="en-US" b="0" dirty="0"/>
              <a:t> </a:t>
            </a:r>
            <a:r>
              <a:rPr lang="en-US" b="0" dirty="0" err="1"/>
              <a:t>vaihdoilla</a:t>
            </a:r>
            <a:endParaRPr lang="en-US" b="0" dirty="0"/>
          </a:p>
          <a:p>
            <a:pPr lvl="3"/>
            <a:r>
              <a:rPr lang="en-US" sz="1400" dirty="0" err="1"/>
              <a:t>P</a:t>
            </a:r>
            <a:r>
              <a:rPr lang="en-US" sz="1400" b="0" dirty="0" err="1"/>
              <a:t>elaajat</a:t>
            </a:r>
            <a:r>
              <a:rPr lang="en-US" sz="1400" b="0" dirty="0"/>
              <a:t> </a:t>
            </a:r>
            <a:r>
              <a:rPr lang="en-US" sz="1400" b="0" dirty="0" err="1"/>
              <a:t>suorittavat</a:t>
            </a:r>
            <a:r>
              <a:rPr lang="en-US" sz="1400" b="0" dirty="0"/>
              <a:t> </a:t>
            </a:r>
            <a:r>
              <a:rPr lang="en-US" sz="1400" b="0" dirty="0" err="1"/>
              <a:t>vaihdon</a:t>
            </a:r>
            <a:r>
              <a:rPr lang="en-US" sz="1400" b="0" dirty="0"/>
              <a:t> </a:t>
            </a:r>
            <a:r>
              <a:rPr lang="en-US" sz="1400" b="0" dirty="0" err="1"/>
              <a:t>lyömällä</a:t>
            </a:r>
            <a:r>
              <a:rPr lang="en-US" sz="1400" b="0" dirty="0"/>
              <a:t> </a:t>
            </a:r>
            <a:r>
              <a:rPr lang="en-US" sz="1400" b="0" dirty="0" err="1"/>
              <a:t>kädet</a:t>
            </a:r>
            <a:r>
              <a:rPr lang="en-US" sz="1400" b="0" dirty="0"/>
              <a:t> </a:t>
            </a:r>
            <a:r>
              <a:rPr lang="en-US" sz="1400" b="0" dirty="0" err="1"/>
              <a:t>yhteen</a:t>
            </a:r>
            <a:r>
              <a:rPr lang="en-US" sz="1400" b="0" dirty="0"/>
              <a:t> </a:t>
            </a:r>
          </a:p>
          <a:p>
            <a:pPr marL="714375" lvl="3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oman</a:t>
            </a:r>
            <a:r>
              <a:rPr lang="en-US" sz="1400" dirty="0"/>
              <a:t> </a:t>
            </a:r>
            <a:r>
              <a:rPr lang="en-US" sz="1400" dirty="0" err="1"/>
              <a:t>vaihtoaition</a:t>
            </a:r>
            <a:r>
              <a:rPr lang="en-US" sz="1400" dirty="0"/>
              <a:t> </a:t>
            </a:r>
            <a:r>
              <a:rPr lang="en-US" sz="1400" dirty="0" err="1"/>
              <a:t>edessä</a:t>
            </a:r>
            <a:r>
              <a:rPr lang="en-US" sz="1400" dirty="0"/>
              <a:t> </a:t>
            </a:r>
            <a:r>
              <a:rPr lang="en-US" sz="1400" dirty="0" err="1"/>
              <a:t>olevalla</a:t>
            </a:r>
            <a:r>
              <a:rPr lang="en-US" sz="1400" dirty="0"/>
              <a:t> </a:t>
            </a:r>
            <a:r>
              <a:rPr lang="en-US" sz="1400" b="0" dirty="0" err="1"/>
              <a:t>vaihtoalueella</a:t>
            </a:r>
            <a:endParaRPr lang="en-US" sz="1400" dirty="0"/>
          </a:p>
          <a:p>
            <a:pPr marL="552450" lvl="1" indent="-285750"/>
            <a:r>
              <a:rPr lang="en-US" dirty="0" err="1"/>
              <a:t>Valmentajan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huolehtia</a:t>
            </a:r>
            <a:r>
              <a:rPr lang="en-US" dirty="0"/>
              <a:t> </a:t>
            </a:r>
            <a:r>
              <a:rPr lang="en-US" dirty="0" err="1"/>
              <a:t>ottelutapahtumissa</a:t>
            </a:r>
            <a:r>
              <a:rPr lang="en-US" dirty="0"/>
              <a:t> </a:t>
            </a:r>
            <a:r>
              <a:rPr lang="en-US" dirty="0" err="1"/>
              <a:t>pelaajien</a:t>
            </a:r>
            <a:r>
              <a:rPr lang="en-US" dirty="0"/>
              <a:t>  </a:t>
            </a:r>
            <a:r>
              <a:rPr lang="en-US" dirty="0" err="1"/>
              <a:t>tasapuolisesti</a:t>
            </a:r>
            <a:r>
              <a:rPr lang="en-US" dirty="0"/>
              <a:t> </a:t>
            </a:r>
            <a:r>
              <a:rPr lang="en-US" dirty="0" err="1"/>
              <a:t>peluuttamisesta</a:t>
            </a:r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pPr marL="47625" indent="0">
              <a:buNone/>
            </a:pPr>
            <a:r>
              <a:rPr lang="en-US" dirty="0" err="1"/>
              <a:t>Rangaistukset</a:t>
            </a:r>
            <a:endParaRPr lang="en-US" dirty="0"/>
          </a:p>
          <a:p>
            <a:pPr marL="552450" lvl="1" indent="-285750"/>
            <a:r>
              <a:rPr lang="fi-FI" dirty="0"/>
              <a:t>Rangaistukset määrätään normaalien sääntöjen mukaisesti</a:t>
            </a:r>
          </a:p>
          <a:p>
            <a:pPr marL="552450" lvl="1" indent="-285750"/>
            <a:r>
              <a:rPr lang="fi-FI" dirty="0"/>
              <a:t>Pieni rangaistus on 1min juoksevaa aikaa, mikä käynnistyy pelin jatkuessa rangaistuksen jälkeen</a:t>
            </a:r>
          </a:p>
          <a:p>
            <a:pPr marL="552450" lvl="1" indent="-285750"/>
            <a:r>
              <a:rPr lang="fi-FI" dirty="0"/>
              <a:t>Ylivoimamaalin jälkeen pelaaminen jatkuu 3-3 pelinä</a:t>
            </a:r>
          </a:p>
          <a:p>
            <a:pPr marL="552450" lvl="1" indent="-285750"/>
            <a:r>
              <a:rPr lang="fi-FI" dirty="0"/>
              <a:t>Jos joukkueelle tuomitaan toinen rangaistus, käynnistyy se edellisen jäähyn umpeutuessa</a:t>
            </a:r>
          </a:p>
          <a:p>
            <a:pPr marL="552450" lvl="1" indent="-285750"/>
            <a:r>
              <a:rPr lang="fi-FI" dirty="0"/>
              <a:t>Iso rangaistus on 5min juoksevaa aikaa</a:t>
            </a:r>
          </a:p>
          <a:p>
            <a:pPr marL="552450" lvl="1" indent="-285750"/>
            <a:r>
              <a:rPr lang="fi-FI" dirty="0"/>
              <a:t>Rangaistuslaukaukset tuomitaan normaalisti</a:t>
            </a:r>
            <a:endParaRPr lang="fi-FI" b="0" dirty="0"/>
          </a:p>
          <a:p>
            <a:pPr marL="552450" lvl="1" indent="-285750"/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93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Tutkimukset ja lähteet</a:t>
            </a:r>
          </a:p>
        </p:txBody>
      </p:sp>
    </p:spTree>
    <p:extLst>
      <p:ext uri="{BB962C8B-B14F-4D97-AF65-F5344CB8AC3E}">
        <p14:creationId xmlns:p14="http://schemas.microsoft.com/office/powerpoint/2010/main" val="325949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Tutkimukset ja 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</a:rPr>
              <a:t>Asiantuntijatyö urheilijan polun lapsuusvaiheen määrittämiseksi tutkimustiedon pohjalta, KIHU 2014</a:t>
            </a:r>
          </a:p>
          <a:p>
            <a:pPr lvl="1"/>
            <a:r>
              <a:rPr lang="fi-FI" dirty="0">
                <a:solidFill>
                  <a:schemeClr val="tx2"/>
                </a:solidFill>
                <a:hlinkClick r:id="rId2"/>
              </a:rPr>
              <a:t>https://storage.googleapis.com/valo-production/2016/12/asiantuntijatyo-urheilijan-polun-lapsuusvaiheen-maarittelemiseksi-tutkimustiedon-pohjalta-2012.pdf</a:t>
            </a:r>
            <a:endParaRPr lang="fi-F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dirty="0"/>
              <a:t>RESEARCH ON SMALL-AREA GAMES, IIHF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, 2019</a:t>
            </a:r>
          </a:p>
          <a:p>
            <a:pPr lvl="1"/>
            <a:r>
              <a:rPr lang="fi-FI" dirty="0">
                <a:hlinkClick r:id="rId3"/>
              </a:rPr>
              <a:t>https://www.iihf.com/en/static/20840/research-on-small-area-games</a:t>
            </a:r>
            <a:endParaRPr lang="fi-FI" dirty="0"/>
          </a:p>
          <a:p>
            <a:pPr marL="47625" indent="0">
              <a:buNone/>
            </a:pPr>
            <a:r>
              <a:rPr lang="fi-FI" dirty="0"/>
              <a:t>Lasten ja nuorten liikuntakäyttäytyminen Suomessa (Liitu –tutkimus 2022) valtion liikuntaneuvosto</a:t>
            </a:r>
          </a:p>
          <a:p>
            <a:pPr marL="552450" lvl="1" indent="-285750"/>
            <a:r>
              <a:rPr lang="fi-FI" dirty="0">
                <a:solidFill>
                  <a:schemeClr val="tx2"/>
                </a:solidFill>
                <a:hlinkClick r:id="rId4"/>
              </a:rPr>
              <a:t>https://www.liikuntaneuvosto.fi/tapahtuma/liitu-tutkimuksen2022-tulosten-julkistaminen/</a:t>
            </a:r>
            <a:endParaRPr lang="fi-FI" dirty="0">
              <a:solidFill>
                <a:schemeClr val="tx2"/>
              </a:solidFill>
            </a:endParaRPr>
          </a:p>
          <a:p>
            <a:pPr marL="47625" indent="0">
              <a:buNone/>
            </a:pPr>
            <a:r>
              <a:rPr lang="fi-FI" dirty="0"/>
              <a:t>USA HOCKEY</a:t>
            </a:r>
          </a:p>
          <a:p>
            <a:pPr marL="266700" lvl="1" indent="0">
              <a:buNone/>
            </a:pPr>
            <a:r>
              <a:rPr lang="en-US" dirty="0"/>
              <a:t>USA Hockey, Video Quantifies Cross-Ice Advantages. 2019-05-30 </a:t>
            </a:r>
          </a:p>
          <a:p>
            <a:pPr marL="552450" lvl="1" indent="-285750"/>
            <a:r>
              <a:rPr lang="fi-FI" dirty="0">
                <a:hlinkClick r:id="rId5"/>
              </a:rPr>
              <a:t>Video </a:t>
            </a:r>
            <a:r>
              <a:rPr lang="fi-FI" dirty="0" err="1">
                <a:hlinkClick r:id="rId5"/>
              </a:rPr>
              <a:t>Quantifies</a:t>
            </a:r>
            <a:r>
              <a:rPr lang="fi-FI" dirty="0">
                <a:hlinkClick r:id="rId5"/>
              </a:rPr>
              <a:t> Cross-Ice </a:t>
            </a:r>
            <a:r>
              <a:rPr lang="fi-FI" dirty="0" err="1">
                <a:hlinkClick r:id="rId5"/>
              </a:rPr>
              <a:t>Advantages</a:t>
            </a:r>
            <a:r>
              <a:rPr lang="fi-FI" dirty="0">
                <a:hlinkClick r:id="rId5"/>
              </a:rPr>
              <a:t> (usahockey.com)</a:t>
            </a:r>
            <a:endParaRPr lang="fi-FI" dirty="0"/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r>
              <a:rPr lang="en-US" dirty="0"/>
              <a:t>USA Hockey, Video: From Child's View, Adults Find Full-Ice No Fun</a:t>
            </a:r>
          </a:p>
          <a:p>
            <a:pPr marL="552450" lvl="1" indent="-285750"/>
            <a:r>
              <a:rPr lang="en-US" dirty="0">
                <a:hlinkClick r:id="rId6"/>
              </a:rPr>
              <a:t>Video: From Child's View, Adults Find Full-Ice No Fun (usahockey.com)</a:t>
            </a:r>
            <a:endParaRPr lang="fi-FI" dirty="0">
              <a:solidFill>
                <a:schemeClr val="tx2"/>
              </a:solidFill>
            </a:endParaRPr>
          </a:p>
          <a:p>
            <a:pPr marL="333375" indent="-285750"/>
            <a:endParaRPr lang="fi-FI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4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30FB8-0646-4223-855E-62354904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6EA374-8672-52D6-F8CB-87314BB9E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4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03041A-DA54-4371-B011-9D2A11229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Lasten liikunnan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A16AA0-5280-4819-8E0A-6314F27A7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67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A0790-A1F6-3FA1-5457-469D1478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b="1" kern="1200" cap="all" baseline="0" dirty="0">
                <a:latin typeface="+mj-lt"/>
                <a:ea typeface="+mj-ea"/>
                <a:cs typeface="+mj-cs"/>
              </a:rPr>
              <a:t>Lasten liikunnan perusteet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692C802-BC87-72B4-7EA3-AFF5BEB1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1577698"/>
            <a:ext cx="6448425" cy="4594502"/>
          </a:xfrm>
          <a:prstGeom prst="rect">
            <a:avLst/>
          </a:prstGeo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3D11DDF-A88F-90C4-F81F-67F9F766354F}"/>
              </a:ext>
            </a:extLst>
          </p:cNvPr>
          <p:cNvSpPr txBox="1"/>
          <p:nvPr/>
        </p:nvSpPr>
        <p:spPr>
          <a:xfrm>
            <a:off x="7250546" y="1428750"/>
            <a:ext cx="3352799" cy="459450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600" dirty="0">
              <a:solidFill>
                <a:schemeClr val="tx2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600" dirty="0">
              <a:solidFill>
                <a:schemeClr val="tx2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600" dirty="0">
              <a:solidFill>
                <a:schemeClr val="tx2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1600" dirty="0">
                <a:solidFill>
                  <a:schemeClr val="tx2"/>
                </a:solidFill>
              </a:rPr>
              <a:t>”Mahdollisimman moni lapsi innostuu urheilusta ja mahdollisimman monelle innostuneelle lapselle syntyy edellytykset urheilijaksi kasvamiseen”</a:t>
            </a: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endParaRPr lang="fi-FI" sz="1200" dirty="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fi-FI" sz="1200" dirty="0">
                <a:solidFill>
                  <a:schemeClr val="tx2"/>
                </a:solidFill>
              </a:rPr>
              <a:t>(Asiantuntijatyö urheilijan polun lapsuusvaiheen määrittämiseksi tutkimustiedon pohjalta, KIHU 2014)</a:t>
            </a:r>
          </a:p>
        </p:txBody>
      </p:sp>
    </p:spTree>
    <p:extLst>
      <p:ext uri="{BB962C8B-B14F-4D97-AF65-F5344CB8AC3E}">
        <p14:creationId xmlns:p14="http://schemas.microsoft.com/office/powerpoint/2010/main" val="278840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 liikunnan laatutekijät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623580"/>
            <a:ext cx="5367131" cy="4199991"/>
          </a:xfrm>
        </p:spPr>
        <p:txBody>
          <a:bodyPr/>
          <a:lstStyle/>
          <a:p>
            <a:r>
              <a:rPr lang="fi-FI" dirty="0"/>
              <a:t>Innostus urheiluun</a:t>
            </a:r>
          </a:p>
          <a:p>
            <a:pPr lvl="1"/>
            <a:r>
              <a:rPr lang="fi-FI" dirty="0"/>
              <a:t>Lapsen koettu pätevyys </a:t>
            </a:r>
            <a:r>
              <a:rPr lang="fi-FI" dirty="0">
                <a:sym typeface="Wingdings" panose="05000000000000000000" pitchFamily="2" charset="2"/>
              </a:rPr>
              <a:t> Onnistumiset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S</a:t>
            </a:r>
            <a:r>
              <a:rPr lang="fi-FI" dirty="0"/>
              <a:t>osiaalinen yhteenkuuluvuus </a:t>
            </a:r>
            <a:r>
              <a:rPr lang="fi-FI" dirty="0">
                <a:sym typeface="Wingdings" panose="05000000000000000000" pitchFamily="2" charset="2"/>
              </a:rPr>
              <a:t> Joukkuekaverit</a:t>
            </a:r>
            <a:endParaRPr lang="fi-FI" dirty="0"/>
          </a:p>
          <a:p>
            <a:pPr lvl="1"/>
            <a:r>
              <a:rPr lang="fi-FI" dirty="0"/>
              <a:t>Autonomia </a:t>
            </a:r>
            <a:r>
              <a:rPr lang="fi-FI" dirty="0">
                <a:sym typeface="Wingdings" panose="05000000000000000000" pitchFamily="2" charset="2"/>
              </a:rPr>
              <a:t> Mahdollisuus vaikuttaa toimintaan</a:t>
            </a:r>
            <a:endParaRPr lang="fi-FI" dirty="0"/>
          </a:p>
          <a:p>
            <a:r>
              <a:rPr lang="fi-FI" dirty="0"/>
              <a:t>Fyysinen harjoitettavuus</a:t>
            </a:r>
          </a:p>
          <a:p>
            <a:pPr lvl="1"/>
            <a:r>
              <a:rPr lang="fi-FI" dirty="0"/>
              <a:t>Yksilöllisen kasvun kehityksen huomioiminen</a:t>
            </a:r>
          </a:p>
          <a:p>
            <a:pPr lvl="1"/>
            <a:r>
              <a:rPr lang="fi-FI" dirty="0"/>
              <a:t>Kokonaisliikuntamäärä on korkea</a:t>
            </a:r>
          </a:p>
          <a:p>
            <a:pPr lvl="1"/>
            <a:r>
              <a:rPr lang="fi-FI" dirty="0"/>
              <a:t>Toiminta on pitkäjänteistä</a:t>
            </a:r>
          </a:p>
          <a:p>
            <a:r>
              <a:rPr lang="fi-FI" dirty="0"/>
              <a:t>Monipuoliset liikuntataidot</a:t>
            </a:r>
          </a:p>
          <a:p>
            <a:pPr lvl="1"/>
            <a:r>
              <a:rPr lang="fi-FI" dirty="0"/>
              <a:t>Toiminta on lapsilähtöistä ja mielekästä</a:t>
            </a:r>
          </a:p>
          <a:p>
            <a:pPr lvl="1"/>
            <a:r>
              <a:rPr lang="fi-FI" dirty="0"/>
              <a:t>Monipuolinen harjoittelu ja pelaaminen</a:t>
            </a:r>
          </a:p>
          <a:p>
            <a:pPr lvl="1"/>
            <a:r>
              <a:rPr lang="fi-FI" dirty="0"/>
              <a:t>Korkea toistojen määrä ja aktiivisuus liikkumisessa</a:t>
            </a:r>
          </a:p>
          <a:p>
            <a:r>
              <a:rPr lang="fi-FI" dirty="0"/>
              <a:t>Liikunnalliset elämäntavat</a:t>
            </a:r>
          </a:p>
          <a:p>
            <a:pPr lvl="1"/>
            <a:r>
              <a:rPr lang="fi-FI" dirty="0"/>
              <a:t>Harjoittelu, ravinto, lepo = kehityskolmio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n paikkamerkki 6" descr="Kuva, joka sisältää kohteen urheilu, luistelu, urheilupeli, henkilö&#10;&#10;Kuvaus luotu automaattisesti">
            <a:extLst>
              <a:ext uri="{FF2B5EF4-FFF2-40B4-BE49-F238E27FC236}">
                <a16:creationId xmlns:a16="http://schemas.microsoft.com/office/drawing/2014/main" id="{4CE30673-31B2-0AAB-55B5-D7329AF2575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r="23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92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90F330-A9F2-67FB-173C-B1C4B5A2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Tutkimustuloksia lasten liikunnasta 1 /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D79469-22BA-7F78-6AB0-D7C25B33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9" y="1416627"/>
            <a:ext cx="10813474" cy="51466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Pelaajamäärän ja kentän koon valinta (IIHF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, Parempaa peliä –hanke)</a:t>
            </a:r>
          </a:p>
          <a:p>
            <a:pPr lvl="1"/>
            <a:r>
              <a:rPr lang="fi-FI" dirty="0"/>
              <a:t>Vähemmän pelaajia kentällä, lisää yksittäisen pelaajan osallistumista, pelin intensiteetin ja kiekollisten tapahtumien määrää</a:t>
            </a:r>
          </a:p>
          <a:p>
            <a:pPr lvl="1"/>
            <a:r>
              <a:rPr lang="fi-FI" dirty="0"/>
              <a:t>Pienemmällä kentällä pelaaminen lisää yksittäisen pelaajan osallistumista, kiekollisten tapahtumien määrää ja monipuolista luistelua sekä pelaajan ongelmanratkaisua ja päätöksentekoa</a:t>
            </a:r>
          </a:p>
          <a:p>
            <a:pPr lvl="1"/>
            <a:r>
              <a:rPr lang="fi-FI" dirty="0"/>
              <a:t>Pienellä kentällä pelaaminen tukee lasten fyysistä ja fysiologista kehittymistä </a:t>
            </a:r>
            <a:r>
              <a:rPr lang="fi-FI" dirty="0">
                <a:sym typeface="Wingdings" panose="05000000000000000000" pitchFamily="2" charset="2"/>
              </a:rPr>
              <a:t> paremmin ikään ja kehitykseen sopiva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Lahjakkuuksien tunnistaminen lasten liikunnassa (KIHU 2014)</a:t>
            </a:r>
          </a:p>
          <a:p>
            <a:pPr lvl="1"/>
            <a:r>
              <a:rPr lang="fi-FI" dirty="0"/>
              <a:t>Lahjakkuuksien tunnistaminen ja tulevaisuuden urheilumenestyksen ennustaminen lapsuusvaiheessa on äärimmäisen vaikeaa, ainoa selkeä osoitin mahdollisesta huippu-urheilijasta on lapsen kiinnostus ja innostus urheiluun</a:t>
            </a:r>
          </a:p>
          <a:p>
            <a:pPr marL="0" indent="0">
              <a:buNone/>
            </a:pPr>
            <a:r>
              <a:rPr lang="fi-FI" dirty="0"/>
              <a:t>Aikainen erikoistuminen vai monilajinen /monipuolinen harjoittelu tausta (</a:t>
            </a:r>
            <a:r>
              <a:rPr lang="fi-FI" dirty="0">
                <a:solidFill>
                  <a:schemeClr val="tx2"/>
                </a:solidFill>
              </a:rPr>
              <a:t>KIHU 2014)</a:t>
            </a:r>
            <a:endParaRPr lang="fi-FI" dirty="0"/>
          </a:p>
          <a:p>
            <a:pPr lvl="1"/>
            <a:r>
              <a:rPr lang="fi-FI" dirty="0"/>
              <a:t>Hyväksi urheilijaksi kasvamisen kannalta edullisen polun tunnusmerkiksi hahmottuu lapsuusvaiheen useamman urheilulajin harrastaminen</a:t>
            </a:r>
          </a:p>
          <a:p>
            <a:pPr lvl="1"/>
            <a:r>
              <a:rPr lang="fi-FI" dirty="0"/>
              <a:t>Varhaisen urheilu-uran panostamisen on tutkimuksissa todettu johtavan menestykseen ennemminkin juniori-iässä kuin aikuisurheilijana</a:t>
            </a:r>
          </a:p>
          <a:p>
            <a:pPr lvl="3"/>
            <a:r>
              <a:rPr lang="fi-FI" dirty="0"/>
              <a:t>Varhaisen erikoistumisen yhteen lajiin on havaittu aiheuttavan esimerkiksi aikaista lopettamista, viihtymisen ja motivaation puutetta sekä terveysongelmia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913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B30-FBAC-5AC9-8F59-E1762009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1480"/>
            <a:ext cx="10668000" cy="742950"/>
          </a:xfrm>
        </p:spPr>
        <p:txBody>
          <a:bodyPr/>
          <a:lstStyle/>
          <a:p>
            <a:r>
              <a:rPr lang="fi-FI" dirty="0"/>
              <a:t>Tutkimustuloksia lasten liikunnasta 2 /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EEDCD9-2009-AB9C-8278-5BC75C0C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5360"/>
            <a:ext cx="11008360" cy="501904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Liikuntaan osallistumisen merkityksellisyys 11-15-vuotiaat (Liitu –tutkimus 2022)</a:t>
            </a:r>
          </a:p>
          <a:p>
            <a:pPr lvl="1"/>
            <a:r>
              <a:rPr lang="fi-FI" dirty="0"/>
              <a:t>Lapset kokivat tärkeimpinä asioina TOP5</a:t>
            </a:r>
          </a:p>
          <a:p>
            <a:pPr lvl="3"/>
            <a:r>
              <a:rPr lang="fi-FI" u="sng" dirty="0"/>
              <a:t>Parhaansa yrittämistä, hyvän olon saamista, onnistumisen elämyksiä, iloa ja liikunnan terveellisyyttä</a:t>
            </a:r>
          </a:p>
          <a:p>
            <a:pPr lvl="1"/>
            <a:r>
              <a:rPr lang="fi-FI" dirty="0"/>
              <a:t>Kilpailu ei ole kovin keskeisessä roolissa lasten ja nuorten liikunnassa, tutkimuksen 34 vaihtoehdosta kilpailu oli vastaajien tärkeysjärjestyksessä neljänneksi viimeisenä</a:t>
            </a:r>
          </a:p>
          <a:p>
            <a:pPr marL="266700" lvl="1" indent="0">
              <a:buNone/>
            </a:pPr>
            <a:endParaRPr lang="fi-FI" dirty="0"/>
          </a:p>
          <a:p>
            <a:pPr marL="47625" indent="0" defTabSz="0">
              <a:buNone/>
            </a:pPr>
            <a:r>
              <a:rPr lang="fi-FI" dirty="0"/>
              <a:t>Tehtävä- vai kilpailusuuntautunut ilmapiiri (KIHU 2014)</a:t>
            </a:r>
          </a:p>
          <a:p>
            <a:pPr lvl="1"/>
            <a:r>
              <a:rPr lang="fi-FI" u="sng" dirty="0"/>
              <a:t>Tehtäväsuuntautuneessa motivaatioilmastossa </a:t>
            </a:r>
            <a:r>
              <a:rPr lang="fi-FI" dirty="0"/>
              <a:t>korostetaan oppimista ja yritystä sekä henkilökohtaista kehittymistä. Menestys määritellään kehittymisen ja omissa taidoissa edistymisen mukaan. </a:t>
            </a:r>
            <a:r>
              <a:rPr lang="fi-FI" u="sng" dirty="0"/>
              <a:t>Kilpailusuuntautuneessa motivaatioilmastossa </a:t>
            </a:r>
            <a:r>
              <a:rPr lang="fi-FI" dirty="0"/>
              <a:t>arvostetaan muita parempaa suoriutumista tehtävissä tai kilpailuissa. Virheitä pidetään suorituksia heikentävänä tekijänä ja tyytyväisyyttä saavutetaan muiden voittamisen kautta.</a:t>
            </a:r>
          </a:p>
          <a:p>
            <a:pPr lvl="1"/>
            <a:r>
              <a:rPr lang="fi-FI" b="1" dirty="0"/>
              <a:t>Tehtäväsuuntautuneen motivaatioilmaston on todettu vaikuttavan positiivisesti useisiin merkittäviin hyvinvointia ja sisäistä motivaatiota vahvistaviin tekijöihin.</a:t>
            </a:r>
          </a:p>
          <a:p>
            <a:pPr lvl="1"/>
            <a:r>
              <a:rPr lang="fi-FI" dirty="0"/>
              <a:t>Valmennuksessa voi kuitenkin korostua tilanteen mukaan jompikumpi ilmastotyyppi tai siinä voi olla mukana elementtejä molemmista. Kilpailusuuntautuneisuus ei ole haitallista, jos samanaikaisesti korostetaan tehtäväsuuntautuneisuutta.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56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03041A-DA54-4371-B011-9D2A11229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pelaamistapojen ohjeistus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A16AA0-5280-4819-8E0A-6314F27A7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40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U9-U10 sarjatoiminta</a:t>
            </a:r>
          </a:p>
        </p:txBody>
      </p:sp>
    </p:spTree>
    <p:extLst>
      <p:ext uri="{BB962C8B-B14F-4D97-AF65-F5344CB8AC3E}">
        <p14:creationId xmlns:p14="http://schemas.microsoft.com/office/powerpoint/2010/main" val="3634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U9-U10 sarjatoiminta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Alueilla järjestettävää sarjatoimintaa</a:t>
            </a:r>
          </a:p>
          <a:p>
            <a:pPr lvl="1"/>
            <a:r>
              <a:rPr lang="fi-FI" dirty="0"/>
              <a:t>Alueilla vain 1 sarjataso, ei tasotoimintaa</a:t>
            </a:r>
          </a:p>
          <a:p>
            <a:pPr lvl="1"/>
            <a:r>
              <a:rPr lang="fi-FI" dirty="0"/>
              <a:t>Ottelutapahtumia järjestetään 10-14 / joukkue / kausi</a:t>
            </a:r>
          </a:p>
          <a:p>
            <a:pPr marL="2667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Kentän koko ja pelaajamäärät</a:t>
            </a:r>
          </a:p>
          <a:p>
            <a:pPr lvl="1"/>
            <a:r>
              <a:rPr lang="fi-FI" dirty="0"/>
              <a:t>Kauden aikana ottelutapahtumat jakautuu puoleksi kahden eri pelaamismallin kesken</a:t>
            </a:r>
          </a:p>
          <a:p>
            <a:pPr lvl="1"/>
            <a:r>
              <a:rPr lang="fi-FI" dirty="0"/>
              <a:t>1/3 kenttä 3 vastaan 3 pelaaminen (syyskausi)</a:t>
            </a:r>
          </a:p>
          <a:p>
            <a:pPr lvl="1"/>
            <a:r>
              <a:rPr lang="fi-FI" dirty="0"/>
              <a:t>1/2 kenttä 4 vastaan 4 pelaaminen (kevätkausi)</a:t>
            </a:r>
          </a:p>
          <a:p>
            <a:pPr lvl="1"/>
            <a:r>
              <a:rPr lang="fi-FI" dirty="0"/>
              <a:t>Ottelussa pelaavat joukkueet voivat tarvittaessa yhdessä sopia lisäpelaajan käytöstä, jolloin toinen joukkue voi pelata ylivoimaisena esim. 4vs3 tai 5vs4</a:t>
            </a:r>
          </a:p>
          <a:p>
            <a:pPr lvl="3"/>
            <a:r>
              <a:rPr lang="fi-FI" dirty="0"/>
              <a:t>Joukkueet voivat tarvittaessa yhdessä sopia lisäpelaajan käytöstä, kuitenkin viimeistään maalieron ollessa 10 maalia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70C1264D-0D10-8387-5546-E115773E6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Kiekon ja maalin valinta</a:t>
            </a:r>
          </a:p>
          <a:p>
            <a:pPr lvl="1"/>
            <a:r>
              <a:rPr lang="fi-FI" dirty="0"/>
              <a:t>U9 ikäluokassa ottelut pelataan sinisellä </a:t>
            </a:r>
            <a:r>
              <a:rPr lang="fi-FI" dirty="0" err="1"/>
              <a:t>light</a:t>
            </a:r>
            <a:r>
              <a:rPr lang="fi-FI" dirty="0"/>
              <a:t> kiekolla</a:t>
            </a:r>
          </a:p>
          <a:p>
            <a:pPr lvl="1"/>
            <a:r>
              <a:rPr lang="fi-FI" dirty="0"/>
              <a:t>U10 ikäluokassa ottelut pelataan mustalla kiekolla</a:t>
            </a:r>
          </a:p>
          <a:p>
            <a:pPr lvl="1"/>
            <a:r>
              <a:rPr lang="fi-FI" dirty="0"/>
              <a:t>Suositellaan kokeilemaan pelaamista eri kokoisiin maaleihin (Ottelussa tulee käyttää samankokoisia maaleja)</a:t>
            </a:r>
          </a:p>
          <a:p>
            <a:pPr lvl="1"/>
            <a:r>
              <a:rPr lang="fi-FI" dirty="0"/>
              <a:t>Otteluita on mahdollista pelata myös ilman maalivahteja</a:t>
            </a:r>
          </a:p>
          <a:p>
            <a:pPr marL="0" indent="0">
              <a:buNone/>
            </a:pPr>
            <a:r>
              <a:rPr lang="fi-FI" dirty="0"/>
              <a:t>Ottelun kesto</a:t>
            </a:r>
          </a:p>
          <a:p>
            <a:pPr lvl="1"/>
            <a:r>
              <a:rPr lang="fi-FI" dirty="0"/>
              <a:t>Yksittäisen ottelun peliaika on 25–50 minuuttia</a:t>
            </a:r>
          </a:p>
          <a:p>
            <a:pPr lvl="1"/>
            <a:r>
              <a:rPr lang="fi-FI" dirty="0"/>
              <a:t>Vaihtojen pituus on 90–120 sekuntia juoksevaa aikaa</a:t>
            </a:r>
          </a:p>
          <a:p>
            <a:pPr lvl="1"/>
            <a:r>
              <a:rPr lang="fi-FI" dirty="0"/>
              <a:t>Ottelutapahtumassa pelataan vähintään kaksi ottelua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814848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omenJääkiekkojoukkue">
    <a:dk1>
      <a:sysClr val="windowText" lastClr="000000"/>
    </a:dk1>
    <a:lt1>
      <a:sysClr val="window" lastClr="FFFFFF"/>
    </a:lt1>
    <a:dk2>
      <a:srgbClr val="00326B"/>
    </a:dk2>
    <a:lt2>
      <a:srgbClr val="AAAAA8"/>
    </a:lt2>
    <a:accent1>
      <a:srgbClr val="00326B"/>
    </a:accent1>
    <a:accent2>
      <a:srgbClr val="CFCFCD"/>
    </a:accent2>
    <a:accent3>
      <a:srgbClr val="00ACD7"/>
    </a:accent3>
    <a:accent4>
      <a:srgbClr val="011D41"/>
    </a:accent4>
    <a:accent5>
      <a:srgbClr val="8B6F4E"/>
    </a:accent5>
    <a:accent6>
      <a:srgbClr val="AAAAA8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3DD2AEB8B87F4398DC7F9611AC05BB" ma:contentTypeVersion="18" ma:contentTypeDescription="Luo uusi asiakirja." ma:contentTypeScope="" ma:versionID="61a7f8c82b79338ebca421f4914bd1b2">
  <xsd:schema xmlns:xsd="http://www.w3.org/2001/XMLSchema" xmlns:xs="http://www.w3.org/2001/XMLSchema" xmlns:p="http://schemas.microsoft.com/office/2006/metadata/properties" xmlns:ns3="e15f2d7c-faaf-47a6-aa11-a6e7b845a527" xmlns:ns4="f8b06fba-084b-4660-ae76-67a254169959" targetNamespace="http://schemas.microsoft.com/office/2006/metadata/properties" ma:root="true" ma:fieldsID="ef30a9e5c9e0d131c0f310cb7c964a7e" ns3:_="" ns4:_="">
    <xsd:import namespace="e15f2d7c-faaf-47a6-aa11-a6e7b845a527"/>
    <xsd:import namespace="f8b06fba-084b-4660-ae76-67a2541699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f2d7c-faaf-47a6-aa11-a6e7b845a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06fba-084b-4660-ae76-67a254169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5f2d7c-faaf-47a6-aa11-a6e7b845a5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4A474-F122-447F-A5C7-AE8B514B6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5f2d7c-faaf-47a6-aa11-a6e7b845a527"/>
    <ds:schemaRef ds:uri="f8b06fba-084b-4660-ae76-67a254169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801F2-227E-4830-88A1-8504486B657F}">
  <ds:schemaRefs>
    <ds:schemaRef ds:uri="http://purl.org/dc/elements/1.1/"/>
    <ds:schemaRef ds:uri="e15f2d7c-faaf-47a6-aa11-a6e7b845a527"/>
    <ds:schemaRef ds:uri="http://purl.org/dc/terms/"/>
    <ds:schemaRef ds:uri="http://schemas.microsoft.com/office/2006/documentManagement/types"/>
    <ds:schemaRef ds:uri="http://www.w3.org/XML/1998/namespace"/>
    <ds:schemaRef ds:uri="f8b06fba-084b-4660-ae76-67a254169959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43B6A6C-E77C-478A-9AF1-B828EA37D1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5972</TotalTime>
  <Words>1093</Words>
  <Application>Microsoft Office PowerPoint</Application>
  <PresentationFormat>Laajakuva</PresentationFormat>
  <Paragraphs>154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Jaakiekkoliitto</vt:lpstr>
      <vt:lpstr>Lasten pelaamisen ohjeistus u9-u12 ikäluokat</vt:lpstr>
      <vt:lpstr>Lasten liikunnan perusteet</vt:lpstr>
      <vt:lpstr>Lasten liikunnan perusteet</vt:lpstr>
      <vt:lpstr>Lasten liikunnan laatutekijät</vt:lpstr>
      <vt:lpstr>Tutkimustuloksia lasten liikunnasta 1 / 2</vt:lpstr>
      <vt:lpstr>Tutkimustuloksia lasten liikunnasta 2 / 2</vt:lpstr>
      <vt:lpstr>pelaamistapojen ohjeistus</vt:lpstr>
      <vt:lpstr>U9-U10 sarjatoiminta</vt:lpstr>
      <vt:lpstr>U9-U10 sarjatoiminta</vt:lpstr>
      <vt:lpstr>Leijonaliigan pelaamismallit</vt:lpstr>
      <vt:lpstr>Leijonaliigan organisointimallit</vt:lpstr>
      <vt:lpstr>Leijonaliigan maali vaihtoehdot</vt:lpstr>
      <vt:lpstr>U11-u12 sarjatoiminta</vt:lpstr>
      <vt:lpstr>U11-U12 sarjatoiminta</vt:lpstr>
      <vt:lpstr>U11 ja U12 PIENPELIT OSANA SARJATOIMINTAA</vt:lpstr>
      <vt:lpstr>U11 ja U12 PIENPELIT OSANA SARJATOIMINTAA</vt:lpstr>
      <vt:lpstr>Tutkimukset ja lähteet</vt:lpstr>
      <vt:lpstr>Tutkimukset ja lähteet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Pakarinen Sanna</dc:creator>
  <cp:lastModifiedBy>Savikko Olli</cp:lastModifiedBy>
  <cp:revision>3</cp:revision>
  <dcterms:created xsi:type="dcterms:W3CDTF">2018-08-17T07:44:15Z</dcterms:created>
  <dcterms:modified xsi:type="dcterms:W3CDTF">2024-05-16T20:03:29Z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0x010100BC3DD2AEB8B87F4398DC7F9611AC05BB</vt:lpwstr>
  </property>
</Properties>
</file>